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  <p:sldMasterId id="2147483731" r:id="rId2"/>
  </p:sldMasterIdLst>
  <p:notesMasterIdLst>
    <p:notesMasterId r:id="rId14"/>
  </p:notesMasterIdLst>
  <p:handoutMasterIdLst>
    <p:handoutMasterId r:id="rId15"/>
  </p:handoutMasterIdLst>
  <p:sldIdLst>
    <p:sldId id="257" r:id="rId3"/>
    <p:sldId id="307" r:id="rId4"/>
    <p:sldId id="308" r:id="rId5"/>
    <p:sldId id="309" r:id="rId6"/>
    <p:sldId id="326" r:id="rId7"/>
    <p:sldId id="310" r:id="rId8"/>
    <p:sldId id="327" r:id="rId9"/>
    <p:sldId id="328" r:id="rId10"/>
    <p:sldId id="329" r:id="rId11"/>
    <p:sldId id="330" r:id="rId12"/>
    <p:sldId id="331" r:id="rId1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n McNamara" initials="D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7" autoAdjust="0"/>
    <p:restoredTop sz="94660"/>
  </p:normalViewPr>
  <p:slideViewPr>
    <p:cSldViewPr>
      <p:cViewPr varScale="1">
        <p:scale>
          <a:sx n="74" d="100"/>
          <a:sy n="74" d="100"/>
        </p:scale>
        <p:origin x="178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9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3C0C7D05-3AC5-4FD9-980B-DF50C16BCF3D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6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AA944EDB-64BB-48A6-8E29-C53419F495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5277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13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513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749B1BC-4088-4A99-B4DF-612AA00B1ED8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8" tIns="45719" rIns="91438" bIns="4571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6427"/>
            <a:ext cx="5608320" cy="4183063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6"/>
            <a:ext cx="3037840" cy="46513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676"/>
            <a:ext cx="3037840" cy="46513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A37596-2F38-40F9-A97C-85A8C58253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615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0C164A-6BD3-42EA-9458-1ACBF4CF7B89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026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10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54587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11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9011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2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9472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3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65318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4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5777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5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1885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6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2430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7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45650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8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475531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9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4127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9BFAE-83D2-4797-B202-98CD23D2E321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84F70E-5089-4F04-971C-0AD295B574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CB049A-460C-4D0E-A8E7-7DB1493F61AE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8A245-F378-4DEE-9212-58DBC87F30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76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5DFCB9-7267-4D34-835B-30E4116EB83D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8DC60-A1F4-43A7-8085-D503AA201ED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02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3008313" cy="3306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10C418-44B4-47E8-9C6A-94FD2C18E635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3638C4-8677-41C1-8BD0-6D14623E949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33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399"/>
            <a:ext cx="5486400" cy="305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60F90F-E840-4ED3-B76B-4ABFCB33F87A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9CA7B-014D-44C6-82CF-9238C9B801E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46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618D95-3A17-47AC-B3D9-1FAF0408BC3A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40422-2F64-4D3E-A191-DFDDDAE460F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854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959D37-D750-4E32-A82C-362D1C12150E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A01AD0-A136-4BFF-A9C4-972E3FB3877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05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60EF1-2C67-4C2A-942E-6DC24938EFA9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7B4F3-136D-4449-9171-3ADE689AF3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8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7ABE7-BA1F-4F8E-8A57-C65B8DE99E08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E8E7C-6133-447D-BD58-9D33E62760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7226D-F93F-45AB-ACE4-C00289EF290D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FBAF8-81C2-45D5-98B1-D67C2A7C47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96BA0A-BCD9-409A-B74E-2C76C2E693F1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AF38C-DB19-4EDC-ABC3-25399035543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26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8F546F-D3C2-4BBF-9B71-B6C9CF1E3FFF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02FD6-AFA7-408B-B1B1-1E45315EC6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51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5B90DD-0FCB-43DC-B932-44C4887CA0B8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4E0AD8-4AD1-4AAF-80BB-3C2D5BE6417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67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49576C-268D-476B-8282-4EFCEC3DA49B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1EB14-FFB2-4167-BA84-B20209037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10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9962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9962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1120F3-50CA-4725-BE21-8C63E3E3C4D3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422A57-66A7-42AB-B67A-8C6D165CE81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7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2F1EF8-B85D-41F1-892E-EDB770E4E6D2}" type="datetimeFigureOut">
              <a:rPr lang="en-US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46050" y="6208713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102030CD-2A86-468B-ADA5-80134B531A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76200"/>
            <a:ext cx="9245600" cy="6934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0D29241-E0C3-4D4C-A26A-6146B134CE7A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3666D1D-DC91-4487-A45E-50BAED05E38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8" name="Group 6"/>
          <p:cNvGrpSpPr>
            <a:grpSpLocks/>
          </p:cNvGrpSpPr>
          <p:nvPr userDrawn="1"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17" name="Group 15"/>
          <p:cNvGrpSpPr>
            <a:grpSpLocks/>
          </p:cNvGrpSpPr>
          <p:nvPr userDrawn="1"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7277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 idx="4294967295"/>
          </p:nvPr>
        </p:nvSpPr>
        <p:spPr>
          <a:xfrm>
            <a:off x="457200" y="2743200"/>
            <a:ext cx="7772400" cy="1143000"/>
          </a:xfrm>
        </p:spPr>
        <p:txBody>
          <a:bodyPr bIns="91440" anchor="b">
            <a:normAutofit fontScale="90000"/>
          </a:bodyPr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</a:rPr>
              <a:t>Working with Data</a:t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>Part 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Working with Missing Values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04800" y="1524000"/>
            <a:ext cx="8686800" cy="4495800"/>
          </a:xfrm>
        </p:spPr>
        <p:txBody>
          <a:bodyPr>
            <a:noAutofit/>
          </a:bodyPr>
          <a:lstStyle/>
          <a:p>
            <a:r>
              <a:rPr lang="en-US" sz="3000" dirty="0" smtClean="0"/>
              <a:t>Informative Missing is an option within Decision Trees to deal with missing data.</a:t>
            </a:r>
          </a:p>
          <a:p>
            <a:r>
              <a:rPr lang="en-US" sz="3000" dirty="0" smtClean="0"/>
              <a:t>It can be used for Nominal or Continuous variables.</a:t>
            </a:r>
          </a:p>
          <a:p>
            <a:r>
              <a:rPr lang="en-US" sz="3000" dirty="0" smtClean="0"/>
              <a:t>We will not go into the details of Informative Missing here; however, additional details are discussed in Chapter 6.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44614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Working with Missing Values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04800" y="1524000"/>
            <a:ext cx="8686800" cy="4495800"/>
          </a:xfrm>
        </p:spPr>
        <p:txBody>
          <a:bodyPr>
            <a:noAutofit/>
          </a:bodyPr>
          <a:lstStyle/>
          <a:p>
            <a:r>
              <a:rPr lang="en-US" sz="3000" dirty="0" smtClean="0"/>
              <a:t>Neural Nets (Chapter 7) do not use Informative Missing but they do use Missing Value Coding.</a:t>
            </a:r>
          </a:p>
          <a:p>
            <a:r>
              <a:rPr lang="en-US" sz="3000" dirty="0" smtClean="0"/>
              <a:t>Once again, additional details about how this works will be discussed in Chapter 7.</a:t>
            </a:r>
          </a:p>
          <a:p>
            <a:r>
              <a:rPr lang="en-US" sz="3000" dirty="0" smtClean="0"/>
              <a:t>There is no right answer of whether Recode, Explore Missing Values, Informative Missing, or Missing Value Coding should be used.</a:t>
            </a:r>
          </a:p>
          <a:p>
            <a:r>
              <a:rPr lang="en-US" sz="3000" dirty="0" smtClean="0"/>
              <a:t>Experimentation with each of these options to see how the model performs is used to determine which adjustment should be made.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10084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Common Problems with Data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76200" y="1524000"/>
            <a:ext cx="90678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600" dirty="0" smtClean="0"/>
              <a:t>Common Problems with Data</a:t>
            </a:r>
          </a:p>
          <a:p>
            <a:pPr lvl="1"/>
            <a:r>
              <a:rPr lang="en-US" sz="1900" dirty="0" smtClean="0"/>
              <a:t>Missing Data: Is data missing at random within a variable or missing completely at random across variables? </a:t>
            </a:r>
            <a:r>
              <a:rPr lang="en-US" sz="1900" dirty="0" smtClean="0"/>
              <a:t>The latter </a:t>
            </a:r>
            <a:r>
              <a:rPr lang="en-US" sz="1900" dirty="0" smtClean="0"/>
              <a:t>may be acceptable unless a large number of observations are missing.</a:t>
            </a:r>
          </a:p>
          <a:p>
            <a:pPr lvl="1"/>
            <a:r>
              <a:rPr lang="en-US" sz="1900" dirty="0" smtClean="0"/>
              <a:t>Values that are missing not at random is more serious since this could occur due to the sensitive nature of some of the data.</a:t>
            </a:r>
          </a:p>
          <a:p>
            <a:r>
              <a:rPr lang="en-US" sz="2600" dirty="0" smtClean="0"/>
              <a:t>Dirty or Messy Data – Inaccurate data containing errors or typos</a:t>
            </a:r>
          </a:p>
          <a:p>
            <a:pPr lvl="1"/>
            <a:r>
              <a:rPr lang="en-US" sz="1900" dirty="0" smtClean="0"/>
              <a:t>Incorrectly coded</a:t>
            </a:r>
          </a:p>
          <a:p>
            <a:pPr lvl="1"/>
            <a:r>
              <a:rPr lang="en-US" sz="1900" dirty="0" smtClean="0"/>
              <a:t>Inconsistent capitalization, abbreviations, and spacing</a:t>
            </a:r>
          </a:p>
          <a:p>
            <a:pPr lvl="1"/>
            <a:r>
              <a:rPr lang="en-US" sz="1900" dirty="0" smtClean="0"/>
              <a:t>Duplicate records</a:t>
            </a:r>
          </a:p>
          <a:p>
            <a:pPr lvl="1"/>
            <a:r>
              <a:rPr lang="en-US" sz="1900" dirty="0" smtClean="0"/>
              <a:t>Highly correlated variables</a:t>
            </a:r>
          </a:p>
          <a:p>
            <a:pPr lvl="1"/>
            <a:r>
              <a:rPr lang="en-US" sz="1900" dirty="0" smtClean="0"/>
              <a:t>Many categories for a categorical variable with some categories having a few observations</a:t>
            </a:r>
          </a:p>
          <a:p>
            <a:pPr lvl="1"/>
            <a:r>
              <a:rPr lang="en-US" sz="1900" dirty="0" smtClean="0"/>
              <a:t>Continuous variables that are highly skewed or extreme observations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Common Problems with Data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04800" y="1524000"/>
            <a:ext cx="86106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 smtClean="0"/>
              <a:t>Incomplete Data</a:t>
            </a:r>
          </a:p>
          <a:p>
            <a:pPr lvl="1"/>
            <a:r>
              <a:rPr lang="en-US" sz="2800" dirty="0" smtClean="0"/>
              <a:t>Needed variables not available</a:t>
            </a:r>
          </a:p>
          <a:p>
            <a:pPr lvl="1"/>
            <a:r>
              <a:rPr lang="en-US" sz="2800" dirty="0" smtClean="0"/>
              <a:t>Not enough data to complete the analysis</a:t>
            </a:r>
          </a:p>
          <a:p>
            <a:pPr lvl="1"/>
            <a:r>
              <a:rPr lang="en-US" sz="2800" dirty="0" smtClean="0"/>
              <a:t>Extremely large data sets with many variables and/or many observations</a:t>
            </a:r>
          </a:p>
          <a:p>
            <a:r>
              <a:rPr lang="en-US" sz="3000" dirty="0" smtClean="0"/>
              <a:t>Incorrectly Formatted Data</a:t>
            </a:r>
          </a:p>
          <a:p>
            <a:pPr lvl="1"/>
            <a:r>
              <a:rPr lang="en-US" sz="2800" dirty="0" smtClean="0"/>
              <a:t>The data for a variable could be stored in several columns </a:t>
            </a:r>
          </a:p>
          <a:p>
            <a:pPr lvl="1"/>
            <a:r>
              <a:rPr lang="en-US" sz="2800" dirty="0" smtClean="0"/>
              <a:t>The variable type could be incorrectly specified in JMP</a:t>
            </a:r>
          </a:p>
        </p:txBody>
      </p:sp>
    </p:spTree>
    <p:extLst>
      <p:ext uri="{BB962C8B-B14F-4D97-AF65-F5344CB8AC3E}">
        <p14:creationId xmlns:p14="http://schemas.microsoft.com/office/powerpoint/2010/main" val="395018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Working with Missing Values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04800" y="1447800"/>
            <a:ext cx="8686800" cy="4495800"/>
          </a:xfrm>
        </p:spPr>
        <p:txBody>
          <a:bodyPr>
            <a:noAutofit/>
          </a:bodyPr>
          <a:lstStyle/>
          <a:p>
            <a:r>
              <a:rPr lang="en-US" sz="3000" dirty="0" smtClean="0"/>
              <a:t>There are several options for dealing with missing data.</a:t>
            </a:r>
          </a:p>
          <a:p>
            <a:r>
              <a:rPr lang="en-US" sz="3000" dirty="0" smtClean="0"/>
              <a:t>Recode can be used for Nominal variables.</a:t>
            </a:r>
          </a:p>
          <a:p>
            <a:r>
              <a:rPr lang="en-US" sz="3000" dirty="0" smtClean="0"/>
              <a:t>Explore Missing Values can be used for Continuous variables.</a:t>
            </a:r>
          </a:p>
          <a:p>
            <a:r>
              <a:rPr lang="en-US" sz="3000" dirty="0" smtClean="0"/>
              <a:t>Informative Missing (Chapter 6 Decision Trees) and Missing Value Coding (Chapter 7 Neural Nets) can be used for Continuous and Nominal variables.</a:t>
            </a:r>
          </a:p>
          <a:p>
            <a:r>
              <a:rPr lang="en-US" sz="3000" dirty="0" smtClean="0"/>
              <a:t>Ordinal Restricts Order can be used for ordinal variables.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24453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Working with Missing Values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04800" y="1524000"/>
            <a:ext cx="8686800" cy="4495800"/>
          </a:xfrm>
        </p:spPr>
        <p:txBody>
          <a:bodyPr>
            <a:noAutofit/>
          </a:bodyPr>
          <a:lstStyle/>
          <a:p>
            <a:r>
              <a:rPr lang="en-US" sz="3000" dirty="0" smtClean="0"/>
              <a:t>Recode can be useful in the following situations:</a:t>
            </a:r>
          </a:p>
          <a:p>
            <a:pPr lvl="1"/>
            <a:r>
              <a:rPr lang="en-US" sz="2600" dirty="0" smtClean="0"/>
              <a:t>Fixing capitalization</a:t>
            </a:r>
          </a:p>
          <a:p>
            <a:pPr lvl="1"/>
            <a:r>
              <a:rPr lang="en-US" sz="2600" dirty="0" smtClean="0"/>
              <a:t>Combining categories</a:t>
            </a:r>
          </a:p>
          <a:p>
            <a:pPr lvl="1"/>
            <a:r>
              <a:rPr lang="en-US" sz="2600" dirty="0" smtClean="0"/>
              <a:t>Creating a missing category</a:t>
            </a:r>
          </a:p>
          <a:p>
            <a:r>
              <a:rPr lang="en-US" sz="2800" dirty="0" smtClean="0"/>
              <a:t>Returning to the Equity data, remember that JOB had missing values. To create a missing category for JOB:</a:t>
            </a:r>
          </a:p>
          <a:p>
            <a:pPr lvl="1"/>
            <a:r>
              <a:rPr lang="en-US" sz="2600" dirty="0" smtClean="0"/>
              <a:t>Right click on JOB in the Columns Panel of the Equity data table window.</a:t>
            </a:r>
          </a:p>
          <a:p>
            <a:pPr lvl="1"/>
            <a:r>
              <a:rPr lang="en-US" sz="2600" dirty="0" smtClean="0"/>
              <a:t>Select </a:t>
            </a:r>
            <a:r>
              <a:rPr lang="en-US" sz="2600" dirty="0" smtClean="0"/>
              <a:t>Columns </a:t>
            </a:r>
            <a:r>
              <a:rPr lang="en-US" sz="2600" dirty="0" smtClean="0"/>
              <a:t>Info…</a:t>
            </a:r>
          </a:p>
          <a:p>
            <a:pPr lvl="1"/>
            <a:r>
              <a:rPr lang="en-US" sz="2600" dirty="0"/>
              <a:t>Highlight List Check and select Remove and OK</a:t>
            </a:r>
            <a:r>
              <a:rPr lang="en-US" sz="2600" dirty="0" smtClean="0"/>
              <a:t>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19242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Working with Missing Values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04800" y="1524000"/>
            <a:ext cx="8686800" cy="4495800"/>
          </a:xfrm>
        </p:spPr>
        <p:txBody>
          <a:bodyPr>
            <a:noAutofit/>
          </a:bodyPr>
          <a:lstStyle/>
          <a:p>
            <a:pPr lvl="1"/>
            <a:r>
              <a:rPr lang="en-US" sz="2600" dirty="0" smtClean="0"/>
              <a:t>The List Check shows the possible values that JOB can take and must be off to add a missing category.</a:t>
            </a:r>
          </a:p>
          <a:p>
            <a:pPr lvl="1"/>
            <a:r>
              <a:rPr lang="en-US" sz="2600" dirty="0" smtClean="0"/>
              <a:t>Go back to the data table window and highlight JOB.</a:t>
            </a:r>
          </a:p>
          <a:p>
            <a:pPr lvl="1"/>
            <a:r>
              <a:rPr lang="en-US" sz="2600" dirty="0" smtClean="0"/>
              <a:t>Select Cols &gt; Utilities &gt; Recode.</a:t>
            </a:r>
          </a:p>
          <a:p>
            <a:pPr lvl="1"/>
            <a:r>
              <a:rPr lang="en-US" sz="2600" dirty="0" smtClean="0"/>
              <a:t>Notice there are 279 observations with blanks. Enter Missing as the New Values in the first row.</a:t>
            </a:r>
          </a:p>
          <a:p>
            <a:pPr lvl="1"/>
            <a:r>
              <a:rPr lang="en-US" sz="2600" dirty="0" smtClean="0"/>
              <a:t>Select the Done drop down and choose Formula Column.</a:t>
            </a:r>
          </a:p>
          <a:p>
            <a:pPr lvl="1"/>
            <a:r>
              <a:rPr lang="en-US" sz="2600" dirty="0" smtClean="0"/>
              <a:t>This creates a new column called JOB 2 with Missing replacing the blank entries.</a:t>
            </a:r>
          </a:p>
          <a:p>
            <a:pPr lvl="1"/>
            <a:r>
              <a:rPr lang="en-US" sz="2600" dirty="0" smtClean="0"/>
              <a:t>JOB 2 should be used in place of JOB.</a:t>
            </a:r>
          </a:p>
          <a:p>
            <a:pPr lvl="1"/>
            <a:endParaRPr lang="en-US" sz="2600" dirty="0" smtClean="0"/>
          </a:p>
          <a:p>
            <a:pPr lvl="1"/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401865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Working with Missing Values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04800" y="1371600"/>
            <a:ext cx="8686800" cy="4495800"/>
          </a:xfrm>
        </p:spPr>
        <p:txBody>
          <a:bodyPr>
            <a:noAutofit/>
          </a:bodyPr>
          <a:lstStyle/>
          <a:p>
            <a:r>
              <a:rPr lang="en-US" sz="3000" dirty="0" smtClean="0"/>
              <a:t>Explore Missing Values is used to impute missing values based on a multivariate normal covariance matrix. </a:t>
            </a:r>
            <a:endParaRPr lang="en-US" sz="3000" dirty="0"/>
          </a:p>
          <a:p>
            <a:r>
              <a:rPr lang="en-US" sz="3000" dirty="0" smtClean="0"/>
              <a:t>The details are beyond the scope of this course.</a:t>
            </a:r>
          </a:p>
          <a:p>
            <a:r>
              <a:rPr lang="en-US" sz="3000" dirty="0" smtClean="0"/>
              <a:t>To see how it works though, go to the Equity data set and highlight MORTDUE and then choose Cols &gt; Modeling Utilities &gt; Explore Missing Values.</a:t>
            </a:r>
          </a:p>
          <a:p>
            <a:r>
              <a:rPr lang="en-US" sz="3000" dirty="0" smtClean="0"/>
              <a:t>Notice that MORTDUE has 518 missing cases.</a:t>
            </a:r>
          </a:p>
          <a:p>
            <a:r>
              <a:rPr lang="en-US" sz="3000" dirty="0" smtClean="0"/>
              <a:t>The suggested option is to choose Multivariate Normal Imputation.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9515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Working with Missing Values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04800" y="1524000"/>
            <a:ext cx="8686800" cy="4495800"/>
          </a:xfrm>
        </p:spPr>
        <p:txBody>
          <a:bodyPr>
            <a:noAutofit/>
          </a:bodyPr>
          <a:lstStyle/>
          <a:p>
            <a:r>
              <a:rPr lang="en-US" sz="3000" dirty="0" smtClean="0"/>
              <a:t>You have an option for “Yes Shrinkage” or “No Shrinkage.”</a:t>
            </a:r>
          </a:p>
          <a:p>
            <a:r>
              <a:rPr lang="en-US" sz="3000" dirty="0" smtClean="0"/>
              <a:t>No Shrinkage will replace each missing case with the mean MORTDUE value.</a:t>
            </a:r>
          </a:p>
          <a:p>
            <a:r>
              <a:rPr lang="en-US" sz="3000" dirty="0" smtClean="0"/>
              <a:t>Yes Shrinkage makes a slight statistical adjustment to this mean value.</a:t>
            </a:r>
          </a:p>
          <a:p>
            <a:r>
              <a:rPr lang="en-US" sz="3000" dirty="0" smtClean="0"/>
              <a:t>The Yes Shrinkage option is suggested.</a:t>
            </a:r>
          </a:p>
          <a:p>
            <a:r>
              <a:rPr lang="en-US" sz="3000" dirty="0" smtClean="0"/>
              <a:t>A warning message appears suggesting that you use Save As since the original data set will be lost otherwise.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7746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Working with Missing Values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04800" y="1524000"/>
            <a:ext cx="8686800" cy="4495800"/>
          </a:xfrm>
        </p:spPr>
        <p:txBody>
          <a:bodyPr>
            <a:noAutofit/>
          </a:bodyPr>
          <a:lstStyle/>
          <a:p>
            <a:r>
              <a:rPr lang="en-US" sz="3000" dirty="0" smtClean="0"/>
              <a:t>Close the window and notice that the missing cells are now shaded blue with the same imputed value appearing in each missing cells.</a:t>
            </a:r>
          </a:p>
          <a:p>
            <a:r>
              <a:rPr lang="en-US" sz="3000" dirty="0" smtClean="0"/>
              <a:t>Although we explain how this feature works, you will see that some missing values in Decision Tree and Neural Nets models are not a huge issue.</a:t>
            </a:r>
          </a:p>
          <a:p>
            <a:r>
              <a:rPr lang="en-US" sz="3000" dirty="0" smtClean="0"/>
              <a:t>You will also see that missing values can be handled directly within Decision Trees (Chapter 6) and Neural Nets (Chapter 7).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25038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5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5_Equity">
      <a:majorFont>
        <a:latin typeface=""/>
        <a:ea typeface=""/>
        <a:cs typeface=""/>
      </a:majorFont>
      <a:minorFont>
        <a:latin typeface="Franklin Gothic Book"/>
        <a:ea typeface=""/>
        <a:cs typeface="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illanov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31088</TotalTime>
  <Words>776</Words>
  <Application>Microsoft Office PowerPoint</Application>
  <PresentationFormat>On-screen Show (4:3)</PresentationFormat>
  <Paragraphs>79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Franklin Gothic Book</vt:lpstr>
      <vt:lpstr>Wingdings 2</vt:lpstr>
      <vt:lpstr>5_Equity</vt:lpstr>
      <vt:lpstr>Villanova</vt:lpstr>
      <vt:lpstr>Working with Data Part 6</vt:lpstr>
      <vt:lpstr>Common Problems with Data</vt:lpstr>
      <vt:lpstr>Common Problems with Data</vt:lpstr>
      <vt:lpstr>Working with Missing Values</vt:lpstr>
      <vt:lpstr>Working with Missing Values</vt:lpstr>
      <vt:lpstr>Working with Missing Values</vt:lpstr>
      <vt:lpstr>Working with Missing Values</vt:lpstr>
      <vt:lpstr>Working with Missing Values</vt:lpstr>
      <vt:lpstr>Working with Missing Values</vt:lpstr>
      <vt:lpstr>Working with Missing Values</vt:lpstr>
      <vt:lpstr>Working with Missing Values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 – Classification and Regression Trees</dc:title>
  <dc:subject>Data Mining for Business Intelligence</dc:subject>
  <dc:creator>Shmueli &amp; Bruce</dc:creator>
  <cp:lastModifiedBy>Robert Nydick</cp:lastModifiedBy>
  <cp:revision>180</cp:revision>
  <cp:lastPrinted>2015-07-15T04:05:18Z</cp:lastPrinted>
  <dcterms:created xsi:type="dcterms:W3CDTF">2008-12-06T13:38:17Z</dcterms:created>
  <dcterms:modified xsi:type="dcterms:W3CDTF">2015-07-15T04:45:10Z</dcterms:modified>
</cp:coreProperties>
</file>